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Raleway"/>
      <p:regular r:id="rId67"/>
      <p:bold r:id="rId68"/>
      <p:italic r:id="rId69"/>
      <p:boldItalic r:id="rId70"/>
    </p:embeddedFont>
    <p:embeddedFont>
      <p:font typeface="Roboto Thin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Roboto Medium"/>
      <p:regular r:id="rId79"/>
      <p:bold r:id="rId80"/>
      <p:italic r:id="rId81"/>
      <p:boldItalic r:id="rId82"/>
    </p:embeddedFont>
    <p:embeddedFont>
      <p:font typeface="Source Sans Pro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SourceSansPro-bold.fntdata"/><Relationship Id="rId83" Type="http://schemas.openxmlformats.org/officeDocument/2006/relationships/font" Target="fonts/SourceSansPro-regular.fntdata"/><Relationship Id="rId42" Type="http://schemas.openxmlformats.org/officeDocument/2006/relationships/slide" Target="slides/slide37.xml"/><Relationship Id="rId86" Type="http://schemas.openxmlformats.org/officeDocument/2006/relationships/font" Target="fonts/SourceSansPro-boldItalic.fntdata"/><Relationship Id="rId41" Type="http://schemas.openxmlformats.org/officeDocument/2006/relationships/slide" Target="slides/slide36.xml"/><Relationship Id="rId85" Type="http://schemas.openxmlformats.org/officeDocument/2006/relationships/font" Target="fonts/SourceSansPro-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Medium-bold.fntdata"/><Relationship Id="rId82" Type="http://schemas.openxmlformats.org/officeDocument/2006/relationships/font" Target="fonts/RobotoMedium-boldItalic.fntdata"/><Relationship Id="rId81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Thin-italic.fntdata"/><Relationship Id="rId72" Type="http://schemas.openxmlformats.org/officeDocument/2006/relationships/font" Target="fonts/RobotoThin-bold.fntdata"/><Relationship Id="rId31" Type="http://schemas.openxmlformats.org/officeDocument/2006/relationships/slide" Target="slides/slide26.xml"/><Relationship Id="rId75" Type="http://schemas.openxmlformats.org/officeDocument/2006/relationships/font" Target="fonts/Roboto-regular.fntdata"/><Relationship Id="rId30" Type="http://schemas.openxmlformats.org/officeDocument/2006/relationships/slide" Target="slides/slide25.xml"/><Relationship Id="rId74" Type="http://schemas.openxmlformats.org/officeDocument/2006/relationships/font" Target="fonts/RobotoThin-boldItalic.fntdata"/><Relationship Id="rId33" Type="http://schemas.openxmlformats.org/officeDocument/2006/relationships/slide" Target="slides/slide28.xml"/><Relationship Id="rId77" Type="http://schemas.openxmlformats.org/officeDocument/2006/relationships/font" Target="fonts/Roboto-italic.fntdata"/><Relationship Id="rId32" Type="http://schemas.openxmlformats.org/officeDocument/2006/relationships/slide" Target="slides/slide27.xml"/><Relationship Id="rId76" Type="http://schemas.openxmlformats.org/officeDocument/2006/relationships/font" Target="fonts/Roboto-bold.fntdata"/><Relationship Id="rId35" Type="http://schemas.openxmlformats.org/officeDocument/2006/relationships/slide" Target="slides/slide30.xml"/><Relationship Id="rId79" Type="http://schemas.openxmlformats.org/officeDocument/2006/relationships/font" Target="fonts/RobotoMedium-regular.fntdata"/><Relationship Id="rId34" Type="http://schemas.openxmlformats.org/officeDocument/2006/relationships/slide" Target="slides/slide29.xml"/><Relationship Id="rId78" Type="http://schemas.openxmlformats.org/officeDocument/2006/relationships/font" Target="fonts/Roboto-boldItalic.fntdata"/><Relationship Id="rId71" Type="http://schemas.openxmlformats.org/officeDocument/2006/relationships/font" Target="fonts/RobotoThin-regular.fntdata"/><Relationship Id="rId70" Type="http://schemas.openxmlformats.org/officeDocument/2006/relationships/font" Target="fonts/Raleway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aleway-bold.fntdata"/><Relationship Id="rId23" Type="http://schemas.openxmlformats.org/officeDocument/2006/relationships/slide" Target="slides/slide18.xml"/><Relationship Id="rId67" Type="http://schemas.openxmlformats.org/officeDocument/2006/relationships/font" Target="fonts/Raleway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aleway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rawings/d/1qCujJl4JxbJumeOiIo-xOQv8Y1luuwZL2D0F5ZbO-ew/edit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b45dcf1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8b45dcf1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b45dcf1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b45dcf1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5adf1d4a5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5adf1d4a5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5adf1d4a5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5adf1d4a5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5adf1d4a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5adf1d4a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5adf1d4a5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5adf1d4a5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type checking (schema on write db enforced), Dynamic type checking (schema on read app enforced).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5adf1d4a5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5adf1d4a5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type checking (schema on write db enforced), Dynamic type checking (schema on read app enforced).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5adf1d4a5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5adf1d4a5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type checking (schema on write db enforced), Dynamic type checking (schema on read app enforced).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5adf1d4a5_0_1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5adf1d4a5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type checking (schema on write db enforced), Dynamic type checking (schema on read app enforced).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5adf1d4a5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5adf1d4a5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type checking (schema on write db enforced), Dynamic type checking (schema on read app enforced).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5adf1d4a5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5adf1d4a5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27626043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27626043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5adf1d4a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5adf1d4a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hybrid between relational and </a:t>
            </a:r>
            <a:r>
              <a:rPr lang="en"/>
              <a:t>document</a:t>
            </a:r>
            <a:r>
              <a:rPr lang="en"/>
              <a:t> models is a good route for </a:t>
            </a:r>
            <a:r>
              <a:rPr lang="en"/>
              <a:t>databases</a:t>
            </a:r>
            <a:r>
              <a:rPr lang="en"/>
              <a:t> to take in the future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adf1d4a5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adf1d4a5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</a:t>
            </a:r>
            <a:r>
              <a:rPr lang="en"/>
              <a:t>data model</a:t>
            </a:r>
            <a:r>
              <a:rPr lang="en"/>
              <a:t> comes with its own query </a:t>
            </a:r>
            <a:r>
              <a:rPr lang="en"/>
              <a:t>language</a:t>
            </a:r>
            <a:r>
              <a:rPr lang="en"/>
              <a:t>. Full text search, similarly search(DNA)..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5adf1d4a5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5adf1d4a5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5adf1d4a5_0_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5adf1d4a5_0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b45dcf1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b45dcf1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65b75ec1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65b75ec1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65b75ec1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65b75ec1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65b75ec1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65b75ec1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65b75ec1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65b75ec1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65b75ec1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65b75ec1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27626043c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27626043c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65b75ec1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65b75ec1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65b75ec1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65b75ec1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65b75ec1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65b75ec1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65b75ec1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65b75ec1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65b75ec1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65b75ec1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65b75ec1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65b75ec1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65b75ec1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65b75ec1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65b75ec1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65b75ec1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65b75ec1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65b75ec1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b45dcf19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b45dcf1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27626043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27626043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96c8344a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96c8344a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96c8344a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96c8344a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https://docs.google.com/drawings/d/1qCujJl4JxbJumeOiIo-xOQv8Y1luuwZL2D0F5ZbO-ew/edit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96c8344a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96c8344a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 based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96c8344a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96c8344a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b45dcf19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b45dcf19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95350ce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95350ce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b45dcf19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b45dcf19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95350ce6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95350ce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b45dcf19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b45dcf19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95350ce6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95350ce6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f6ca805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f6ca805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b1f2a1a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b1f2a1a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95350ce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95350ce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b1f2a1ac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b1f2a1ac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b1f2a1a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b1f2a1a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b2eedb3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8b2eedb3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b1f2a1ac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b1f2a1ac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b45dcf1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b45dcf1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b1f2a1a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b1f2a1a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bf0aaec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bf0aaec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f0aaec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f0aaec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f6ca805a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f6ca805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bf0aaec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bf0aaec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e920d4f9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e920d4f9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f6ca805a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f6ca805a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f6ca805a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f6ca805a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f6ca805a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f6ca805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emanticscholar.org/paper/Designing-Data-Intensive-Applications%3A-The-Big-and-Kleppmann/24f14e3b30012c2bc7e3abbdb16e2b3365d6f920" TargetMode="External"/><Relationship Id="rId4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1</a:t>
            </a:r>
            <a:endParaRPr sz="5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900">
                <a:latin typeface="Source Sans Pro"/>
                <a:ea typeface="Source Sans Pro"/>
                <a:cs typeface="Source Sans Pro"/>
                <a:sym typeface="Source Sans Pro"/>
              </a:rPr>
              <a:t>RELIABLE</a:t>
            </a:r>
            <a:endParaRPr sz="4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900">
                <a:latin typeface="Source Sans Pro"/>
                <a:ea typeface="Source Sans Pro"/>
                <a:cs typeface="Source Sans Pro"/>
                <a:sym typeface="Source Sans Pro"/>
              </a:rPr>
              <a:t>SCALABLE</a:t>
            </a:r>
            <a:endParaRPr sz="4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Source Sans Pro"/>
                <a:ea typeface="Source Sans Pro"/>
                <a:cs typeface="Source Sans Pro"/>
                <a:sym typeface="Source Sans Pro"/>
              </a:rPr>
              <a:t>MAINTAINABLE</a:t>
            </a:r>
            <a:endParaRPr sz="6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2</a:t>
            </a:r>
            <a:endParaRPr sz="6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Source Sans Pro"/>
                <a:ea typeface="Source Sans Pro"/>
                <a:cs typeface="Source Sans Pro"/>
                <a:sym typeface="Source Sans Pro"/>
              </a:rPr>
              <a:t>DATA MODELS </a:t>
            </a:r>
            <a:br>
              <a:rPr lang="en" sz="46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4600">
                <a:latin typeface="Source Sans Pro"/>
                <a:ea typeface="Source Sans Pro"/>
                <a:cs typeface="Source Sans Pro"/>
                <a:sym typeface="Source Sans Pro"/>
              </a:rPr>
              <a:t>&amp; QUERY LANGUAGES</a:t>
            </a:r>
            <a:endParaRPr sz="4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782" y="0"/>
            <a:ext cx="5623225" cy="42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75" y="0"/>
            <a:ext cx="5086314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5"/>
          <p:cNvGrpSpPr/>
          <p:nvPr/>
        </p:nvGrpSpPr>
        <p:grpSpPr>
          <a:xfrm flipH="1">
            <a:off x="6096086" y="3148612"/>
            <a:ext cx="2372879" cy="847475"/>
            <a:chOff x="857520" y="1684225"/>
            <a:chExt cx="2941829" cy="1047300"/>
          </a:xfrm>
        </p:grpSpPr>
        <p:sp>
          <p:nvSpPr>
            <p:cNvPr id="128" name="Google Shape;128;p2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Bytes</a:t>
              </a:r>
              <a:br>
                <a:rPr b="1" lang="en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Memory/Disk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9" name="Google Shape;129;p25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0" name="Google Shape;130;p2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32" name="Google Shape;132;p25"/>
          <p:cNvGrpSpPr/>
          <p:nvPr/>
        </p:nvGrpSpPr>
        <p:grpSpPr>
          <a:xfrm>
            <a:off x="1990022" y="3709656"/>
            <a:ext cx="2677681" cy="847475"/>
            <a:chOff x="857520" y="1684225"/>
            <a:chExt cx="3319714" cy="1047300"/>
          </a:xfrm>
        </p:grpSpPr>
        <p:sp>
          <p:nvSpPr>
            <p:cNvPr id="133" name="Google Shape;133;p2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Magnetic Fields</a:t>
              </a:r>
              <a:br>
                <a:rPr b="1" lang="en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Hardware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4" name="Google Shape;134;p25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5" name="Google Shape;135;p2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37" name="Google Shape;137;p25"/>
          <p:cNvGrpSpPr/>
          <p:nvPr/>
        </p:nvGrpSpPr>
        <p:grpSpPr>
          <a:xfrm flipH="1">
            <a:off x="5460002" y="2182378"/>
            <a:ext cx="3008964" cy="847475"/>
            <a:chOff x="857520" y="1684225"/>
            <a:chExt cx="3730429" cy="1047300"/>
          </a:xfrm>
        </p:grpSpPr>
        <p:sp>
          <p:nvSpPr>
            <p:cNvPr id="138" name="Google Shape;138;p2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Data Structures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 layer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9" name="Google Shape;139;p25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0" name="Google Shape;140;p2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2" name="Google Shape;142;p25"/>
          <p:cNvGrpSpPr/>
          <p:nvPr/>
        </p:nvGrpSpPr>
        <p:grpSpPr>
          <a:xfrm>
            <a:off x="3830756" y="2306171"/>
            <a:ext cx="2830657" cy="2631420"/>
            <a:chOff x="3217473" y="1225350"/>
            <a:chExt cx="3118150" cy="3159727"/>
          </a:xfrm>
        </p:grpSpPr>
        <p:sp>
          <p:nvSpPr>
            <p:cNvPr id="143" name="Google Shape;143;p25"/>
            <p:cNvSpPr/>
            <p:nvPr/>
          </p:nvSpPr>
          <p:spPr>
            <a:xfrm>
              <a:off x="3579175" y="2711400"/>
              <a:ext cx="2396410" cy="97116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44" name="Google Shape;144;p25"/>
            <p:cNvSpPr/>
            <p:nvPr/>
          </p:nvSpPr>
          <p:spPr>
            <a:xfrm>
              <a:off x="3730755" y="2527208"/>
              <a:ext cx="2079127" cy="837209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45" name="Google Shape;145;p25"/>
            <p:cNvSpPr/>
            <p:nvPr/>
          </p:nvSpPr>
          <p:spPr>
            <a:xfrm>
              <a:off x="3946479" y="2252239"/>
              <a:ext cx="1647477" cy="663383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46" name="Google Shape;146;p25"/>
            <p:cNvSpPr/>
            <p:nvPr/>
          </p:nvSpPr>
          <p:spPr>
            <a:xfrm>
              <a:off x="4265445" y="1828277"/>
              <a:ext cx="1014014" cy="416547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47" name="Google Shape;147;p25"/>
            <p:cNvSpPr/>
            <p:nvPr/>
          </p:nvSpPr>
          <p:spPr>
            <a:xfrm>
              <a:off x="3217473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48" name="Google Shape;148;p25"/>
            <p:cNvSpPr/>
            <p:nvPr/>
          </p:nvSpPr>
          <p:spPr>
            <a:xfrm>
              <a:off x="3790596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9" name="Google Shape;149;p25"/>
            <p:cNvSpPr/>
            <p:nvPr/>
          </p:nvSpPr>
          <p:spPr>
            <a:xfrm flipH="1">
              <a:off x="4770690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150" name="Google Shape;150;p25"/>
            <p:cNvSpPr/>
            <p:nvPr/>
          </p:nvSpPr>
          <p:spPr>
            <a:xfrm>
              <a:off x="4002555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51" name="Google Shape;151;p25"/>
            <p:cNvSpPr/>
            <p:nvPr/>
          </p:nvSpPr>
          <p:spPr>
            <a:xfrm flipH="1">
              <a:off x="4770683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152" name="Google Shape;152;p25"/>
            <p:cNvSpPr/>
            <p:nvPr/>
          </p:nvSpPr>
          <p:spPr>
            <a:xfrm>
              <a:off x="4323640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53" name="Google Shape;153;p25"/>
            <p:cNvSpPr/>
            <p:nvPr/>
          </p:nvSpPr>
          <p:spPr>
            <a:xfrm flipH="1">
              <a:off x="4770673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  <p:sp>
          <p:nvSpPr>
            <p:cNvPr id="154" name="Google Shape;154;p25"/>
            <p:cNvSpPr/>
            <p:nvPr/>
          </p:nvSpPr>
          <p:spPr>
            <a:xfrm>
              <a:off x="3636034" y="2553603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55" name="Google Shape;155;p25"/>
            <p:cNvSpPr/>
            <p:nvPr/>
          </p:nvSpPr>
          <p:spPr>
            <a:xfrm flipH="1">
              <a:off x="4770657" y="2555106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7F2090"/>
            </a:solidFill>
            <a:ln>
              <a:noFill/>
            </a:ln>
          </p:spPr>
        </p:sp>
        <p:sp>
          <p:nvSpPr>
            <p:cNvPr id="156" name="Google Shape;156;p25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</p:grpSp>
      <p:grpSp>
        <p:nvGrpSpPr>
          <p:cNvPr id="157" name="Google Shape;157;p25"/>
          <p:cNvGrpSpPr/>
          <p:nvPr/>
        </p:nvGrpSpPr>
        <p:grpSpPr>
          <a:xfrm>
            <a:off x="1990022" y="2694821"/>
            <a:ext cx="2677681" cy="847475"/>
            <a:chOff x="857520" y="1684225"/>
            <a:chExt cx="3319714" cy="1047300"/>
          </a:xfrm>
        </p:grpSpPr>
        <p:sp>
          <p:nvSpPr>
            <p:cNvPr id="158" name="Google Shape;158;p2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Json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Api layer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9" name="Google Shape;159;p25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0" name="Google Shape;160;p2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62" name="Google Shape;162;p25"/>
          <p:cNvSpPr txBox="1"/>
          <p:nvPr>
            <p:ph type="title"/>
          </p:nvPr>
        </p:nvSpPr>
        <p:spPr>
          <a:xfrm>
            <a:off x="1809475" y="1901025"/>
            <a:ext cx="68727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Abstraction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714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714" y="24479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type="title"/>
          </p:nvPr>
        </p:nvSpPr>
        <p:spPr>
          <a:xfrm>
            <a:off x="155350" y="2518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 social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-&gt; Friends -&gt; Posts -&gt; Likes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950" y="0"/>
            <a:ext cx="6088049" cy="46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>
            <p:ph type="title"/>
          </p:nvPr>
        </p:nvSpPr>
        <p:spPr>
          <a:xfrm>
            <a:off x="262325" y="34241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4104"/>
            <a:ext cx="9144002" cy="3257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type="title"/>
          </p:nvPr>
        </p:nvSpPr>
        <p:spPr>
          <a:xfrm>
            <a:off x="4015025" y="5437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query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131" y="0"/>
            <a:ext cx="41135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type="title"/>
          </p:nvPr>
        </p:nvSpPr>
        <p:spPr>
          <a:xfrm>
            <a:off x="155350" y="2518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based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2658"/>
            <a:ext cx="9144000" cy="13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147" y="125550"/>
            <a:ext cx="4965199" cy="3502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>
            <p:ph type="title"/>
          </p:nvPr>
        </p:nvSpPr>
        <p:spPr>
          <a:xfrm>
            <a:off x="81275" y="25717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2107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Data Storage </a:t>
            </a:r>
            <a:r>
              <a:rPr lang="en" sz="3000">
                <a:solidFill>
                  <a:srgbClr val="000000"/>
                </a:solidFill>
              </a:rPr>
              <a:t>and </a:t>
            </a:r>
            <a:r>
              <a:rPr b="1" lang="en" sz="3000">
                <a:solidFill>
                  <a:srgbClr val="000000"/>
                </a:solidFill>
              </a:rPr>
              <a:t>Data Retrieval </a:t>
            </a:r>
            <a:r>
              <a:rPr lang="en" sz="3000">
                <a:solidFill>
                  <a:srgbClr val="000000"/>
                </a:solidFill>
              </a:rPr>
              <a:t>are the two main things to consider. Same query can be either written in 4 lines or with 30 lines </a:t>
            </a:r>
            <a:r>
              <a:rPr lang="en" sz="3000">
                <a:solidFill>
                  <a:srgbClr val="000000"/>
                </a:solidFill>
              </a:rPr>
              <a:t>based</a:t>
            </a:r>
            <a:r>
              <a:rPr lang="en" sz="3000">
                <a:solidFill>
                  <a:srgbClr val="000000"/>
                </a:solidFill>
              </a:rPr>
              <a:t> on your data model!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yours a Data-Intensive use case?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application is data intensive if the </a:t>
            </a:r>
            <a:r>
              <a:rPr b="1"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amount of data that it generates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/uses increases quickly or if the </a:t>
            </a:r>
            <a:r>
              <a:rPr b="1"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complexity of data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that it generates/uses increases quickly or if the </a:t>
            </a:r>
            <a:r>
              <a:rPr b="1"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speed of change in data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increases quickly.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32"/>
          <p:cNvGrpSpPr/>
          <p:nvPr/>
        </p:nvGrpSpPr>
        <p:grpSpPr>
          <a:xfrm>
            <a:off x="730660" y="3996639"/>
            <a:ext cx="7935427" cy="1056305"/>
            <a:chOff x="1593000" y="2322568"/>
            <a:chExt cx="5957975" cy="643500"/>
          </a:xfrm>
        </p:grpSpPr>
        <p:sp>
          <p:nvSpPr>
            <p:cNvPr id="205" name="Google Shape;205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06" name="Google Shape;206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07" name="Google Shape;207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Graph Database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Best suited for highly </a:t>
              </a:r>
              <a:r>
                <a:rPr lang="en" sz="13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interconnected</a:t>
              </a:r>
              <a:r>
                <a:rPr lang="en" sz="13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 data - many to many relationships. </a:t>
              </a:r>
              <a:endParaRPr sz="13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Social graph, Web graph (Neo4j AnzoGraph, SPARQL, Cypher)</a:t>
              </a:r>
              <a:endParaRPr sz="13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p32"/>
          <p:cNvGrpSpPr/>
          <p:nvPr/>
        </p:nvGrpSpPr>
        <p:grpSpPr>
          <a:xfrm>
            <a:off x="730660" y="2921221"/>
            <a:ext cx="7935427" cy="1056305"/>
            <a:chOff x="1593000" y="2322568"/>
            <a:chExt cx="5957975" cy="643500"/>
          </a:xfrm>
        </p:grpSpPr>
        <p:sp>
          <p:nvSpPr>
            <p:cNvPr id="213" name="Google Shape;213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14" name="Google Shape;214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15" name="Google Shape;215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Document</a:t>
              </a:r>
              <a:r>
                <a:rPr lang="en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Database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NoSQL - Not only SQL.</a:t>
              </a:r>
              <a:endParaRPr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Flexible schemas, better performance due to locality/High write throughput.</a:t>
              </a:r>
              <a:endParaRPr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Mainly free and open source. (Espresso,CouchDB, MongoDB..)</a:t>
              </a:r>
              <a:endParaRPr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32"/>
          <p:cNvGrpSpPr/>
          <p:nvPr/>
        </p:nvGrpSpPr>
        <p:grpSpPr>
          <a:xfrm>
            <a:off x="730660" y="1845788"/>
            <a:ext cx="7935427" cy="1056305"/>
            <a:chOff x="1593000" y="2322568"/>
            <a:chExt cx="5957975" cy="643500"/>
          </a:xfrm>
        </p:grpSpPr>
        <p:sp>
          <p:nvSpPr>
            <p:cNvPr id="221" name="Google Shape;221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22" name="Google Shape;222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23" name="Google Shape;223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Relational Database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Optimized for Transaction and batch processing (read throughput), joins..</a:t>
              </a:r>
              <a:endParaRPr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Data organized as table/relations</a:t>
              </a:r>
              <a:endParaRPr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Object Relational Mapping needed.</a:t>
              </a:r>
              <a:endParaRPr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Oracle, MySQL, PostgreSQL..</a:t>
              </a:r>
              <a:endParaRPr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8" name="Google Shape;228;p32"/>
          <p:cNvSpPr txBox="1"/>
          <p:nvPr>
            <p:ph type="title"/>
          </p:nvPr>
        </p:nvSpPr>
        <p:spPr>
          <a:xfrm>
            <a:off x="730650" y="666599"/>
            <a:ext cx="78318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3 Main categories of databases</a:t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3497575" y="116750"/>
            <a:ext cx="531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</a:rPr>
              <a:t>Document databases </a:t>
            </a:r>
            <a:r>
              <a:rPr lang="en" sz="2700">
                <a:solidFill>
                  <a:srgbClr val="000000"/>
                </a:solidFill>
              </a:rPr>
              <a:t>target use cases where data comes in self-</a:t>
            </a:r>
            <a:r>
              <a:rPr lang="en" sz="2700">
                <a:solidFill>
                  <a:srgbClr val="000000"/>
                </a:solidFill>
              </a:rPr>
              <a:t>constrained</a:t>
            </a:r>
            <a:r>
              <a:rPr lang="en" sz="2700">
                <a:solidFill>
                  <a:srgbClr val="000000"/>
                </a:solidFill>
              </a:rPr>
              <a:t> documents and </a:t>
            </a:r>
            <a:r>
              <a:rPr lang="en" sz="2700">
                <a:solidFill>
                  <a:srgbClr val="000000"/>
                </a:solidFill>
              </a:rPr>
              <a:t>relationships</a:t>
            </a:r>
            <a:r>
              <a:rPr lang="en" sz="2700">
                <a:solidFill>
                  <a:srgbClr val="000000"/>
                </a:solidFill>
              </a:rPr>
              <a:t> between one document and another are rare. </a:t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700">
                <a:solidFill>
                  <a:srgbClr val="000000"/>
                </a:solidFill>
              </a:rPr>
              <a:t>Graph databases</a:t>
            </a:r>
            <a:r>
              <a:rPr lang="en" sz="2700">
                <a:solidFill>
                  <a:srgbClr val="000000"/>
                </a:solidFill>
              </a:rPr>
              <a:t> go in the opposite direction, targeting use cases where anything is potentially related to everything. </a:t>
            </a:r>
            <a:endParaRPr sz="2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595225" y="666175"/>
            <a:ext cx="65034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highlight>
                  <a:srgbClr val="FFFF00"/>
                </a:highlight>
              </a:rPr>
              <a:t>Imperative</a:t>
            </a:r>
            <a:r>
              <a:rPr b="1" lang="en" sz="1900">
                <a:solidFill>
                  <a:srgbClr val="000000"/>
                </a:solidFill>
              </a:rPr>
              <a:t> - e.g. SQL - tell exactly how </a:t>
            </a:r>
            <a:br>
              <a:rPr b="1" lang="en" sz="1900">
                <a:solidFill>
                  <a:srgbClr val="000000"/>
                </a:solidFill>
              </a:rPr>
            </a:br>
            <a:r>
              <a:rPr b="1" lang="en" sz="1900">
                <a:solidFill>
                  <a:srgbClr val="000000"/>
                </a:solidFill>
              </a:rPr>
              <a:t>to perform certain operation in a certain order. </a:t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SELECT * FROM animals WHERE family = ‘Sharks’</a:t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highlight>
                  <a:srgbClr val="FFFF00"/>
                </a:highlight>
              </a:rPr>
              <a:t>Declarative</a:t>
            </a:r>
            <a:r>
              <a:rPr b="1" lang="en" sz="1900">
                <a:solidFill>
                  <a:srgbClr val="000000"/>
                </a:solidFill>
              </a:rPr>
              <a:t> - e.g. CSS - just specify the pattern</a:t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Li.selected &gt; p { background-color: blue; }</a:t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?map reduce?</a:t>
            </a:r>
            <a:endParaRPr b="1" sz="1900">
              <a:solidFill>
                <a:srgbClr val="000000"/>
              </a:solidFill>
            </a:endParaRPr>
          </a:p>
        </p:txBody>
      </p:sp>
      <p:sp>
        <p:nvSpPr>
          <p:cNvPr id="239" name="Google Shape;239;p34"/>
          <p:cNvSpPr txBox="1"/>
          <p:nvPr>
            <p:ph type="title"/>
          </p:nvPr>
        </p:nvSpPr>
        <p:spPr>
          <a:xfrm>
            <a:off x="3544700" y="427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languages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975" y="1762625"/>
            <a:ext cx="2463300" cy="127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25" y="2637550"/>
            <a:ext cx="19050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601" y="152406"/>
            <a:ext cx="4677650" cy="12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850" y="1537850"/>
            <a:ext cx="30670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8325" y="3350200"/>
            <a:ext cx="33718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0175" y="295015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3</a:t>
            </a:r>
            <a:endParaRPr sz="5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latin typeface="Source Sans Pro"/>
                <a:ea typeface="Source Sans Pro"/>
                <a:cs typeface="Source Sans Pro"/>
                <a:sym typeface="Source Sans Pro"/>
              </a:rPr>
              <a:t>STORAGE &amp; </a:t>
            </a:r>
            <a:endParaRPr sz="6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latin typeface="Source Sans Pro"/>
                <a:ea typeface="Source Sans Pro"/>
                <a:cs typeface="Source Sans Pro"/>
                <a:sym typeface="Source Sans Pro"/>
              </a:rPr>
              <a:t>RETRIEVAL</a:t>
            </a:r>
            <a:endParaRPr sz="7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375" y="152400"/>
            <a:ext cx="5956730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>
            <p:ph idx="4294967295" type="ctrTitle"/>
          </p:nvPr>
        </p:nvSpPr>
        <p:spPr>
          <a:xfrm>
            <a:off x="0" y="1741800"/>
            <a:ext cx="2694300" cy="13446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Storage &amp;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Retrieval</a:t>
            </a:r>
            <a:endParaRPr sz="3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3595225" y="42775"/>
            <a:ext cx="5437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database to use ??</a:t>
            </a:r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8800" y="1613100"/>
            <a:ext cx="90237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Every storage engine is optimized for different use cases. Select the right storage engine for your use case.</a:t>
            </a:r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an application developer we need to have a rough idea on what the storage engine is doing under the hood so that we can select the right one.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Tuning and optimizing pointers.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900" y="152400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595225" y="42775"/>
            <a:ext cx="5437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database to use ??</a:t>
            </a:r>
            <a:endParaRPr/>
          </a:p>
        </p:txBody>
      </p:sp>
      <p:sp>
        <p:nvSpPr>
          <p:cNvPr id="281" name="Google Shape;281;p40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8800" y="1613100"/>
            <a:ext cx="90237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two broad categories of databases - OLTP and OLAP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each with different read pattern, write patterns, user using it, data size etc.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OLTP - Online Transaction processing database are optimized for latency.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MySQL, Oracle.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OLAP - Online Analytical processing databases are optimized data crunching! Data Warehousing - Star/Snowflake schema, Column oriented! Column compression, Data Cubes, optimized for reads/queries. Materialized views. Lack of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flexibility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Hbase, Hive, Spark, 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900" y="152400"/>
            <a:ext cx="6427701" cy="4064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0" y="4563900"/>
            <a:ext cx="91440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Credit: Martin Kleppmann: Source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https://www.semanticscholar.org/paper/Designing-Data-Intensive-Applications%3A-The-Big-and-Kleppmann/24f14e3b30012c2bc7e3abbdb16e2b3365d6f920</a:t>
            </a:r>
            <a:endParaRPr sz="7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25" y="272000"/>
            <a:ext cx="6202524" cy="441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75684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Components of data intensive app</a:t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225" y="73925"/>
            <a:ext cx="6724773" cy="34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900" y="152400"/>
            <a:ext cx="6427700" cy="4586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title"/>
          </p:nvPr>
        </p:nvSpPr>
        <p:spPr>
          <a:xfrm>
            <a:off x="3595225" y="42775"/>
            <a:ext cx="5437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Index</a:t>
            </a:r>
            <a:endParaRPr/>
          </a:p>
        </p:txBody>
      </p:sp>
      <p:sp>
        <p:nvSpPr>
          <p:cNvPr id="306" name="Google Shape;306;p44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 txBox="1"/>
          <p:nvPr>
            <p:ph idx="1" type="body"/>
          </p:nvPr>
        </p:nvSpPr>
        <p:spPr>
          <a:xfrm>
            <a:off x="8800" y="1613100"/>
            <a:ext cx="90237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Index is an additional structure that is derived from the primary data. A well chosen index optimizes for reads but slows down the write. ← your use case?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database index is a Hash based Index. Some issues for an index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format (encoding)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Deleting records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Partially written records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Concurrency control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Range queries?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3595225" y="42775"/>
            <a:ext cx="5437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storage engines</a:t>
            </a:r>
            <a:endParaRPr/>
          </a:p>
        </p:txBody>
      </p:sp>
      <p:sp>
        <p:nvSpPr>
          <p:cNvPr id="313" name="Google Shape;313;p45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8800" y="1613100"/>
            <a:ext cx="90237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two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families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storage engines these databases use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Log-structured - LSM-Trees e.g. SSTables → HBase, Cassandra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Page-Oriented - B-trees. → RDBMS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are answers to limitations of disk access.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title"/>
          </p:nvPr>
        </p:nvSpPr>
        <p:spPr>
          <a:xfrm>
            <a:off x="3094475" y="42775"/>
            <a:ext cx="59379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LSM-Trees - Log Sort Merge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SSTables - Sorted String Tables</a:t>
            </a:r>
            <a:endParaRPr/>
          </a:p>
        </p:txBody>
      </p:sp>
      <p:sp>
        <p:nvSpPr>
          <p:cNvPr id="320" name="Google Shape;320;p46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6"/>
          <p:cNvSpPr txBox="1"/>
          <p:nvPr>
            <p:ph idx="1" type="body"/>
          </p:nvPr>
        </p:nvSpPr>
        <p:spPr>
          <a:xfrm>
            <a:off x="8800" y="1613100"/>
            <a:ext cx="90237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SSTables - in-memory mem table </a:t>
            </a:r>
            <a:r>
              <a:rPr lang="en" sz="1900">
                <a:solidFill>
                  <a:srgbClr val="000000"/>
                </a:solidFill>
              </a:rPr>
              <a:t>backed</a:t>
            </a:r>
            <a:r>
              <a:rPr lang="en" sz="1900">
                <a:solidFill>
                  <a:srgbClr val="000000"/>
                </a:solidFill>
              </a:rPr>
              <a:t> by Disk SSTable file, sorted by keys. E.g. Red-black tree or AVL Trees. Supports high wight throughput. 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Lucene - full-text search is much more complex than key-value index like SSTables. It does internally use SSTables for term dictionary. 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Bloom filters - memory-</a:t>
            </a:r>
            <a:r>
              <a:rPr lang="en" sz="1900">
                <a:solidFill>
                  <a:srgbClr val="000000"/>
                </a:solidFill>
              </a:rPr>
              <a:t>efficient</a:t>
            </a:r>
            <a:r>
              <a:rPr lang="en" sz="1900">
                <a:solidFill>
                  <a:srgbClr val="000000"/>
                </a:solidFill>
              </a:rPr>
              <a:t> data structure used for approximating the contents of a set. It can tell you if a key does not appear in the database, thus saves many </a:t>
            </a:r>
            <a:r>
              <a:rPr lang="en" sz="1900">
                <a:solidFill>
                  <a:srgbClr val="000000"/>
                </a:solidFill>
              </a:rPr>
              <a:t>unnecessary</a:t>
            </a:r>
            <a:r>
              <a:rPr lang="en" sz="1900">
                <a:solidFill>
                  <a:srgbClr val="000000"/>
                </a:solidFill>
              </a:rPr>
              <a:t> disk reads for nonexistent keys.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Compaction is a background process of the means of throwing away duplicate keys in the log and keeping only the most recent update for each key.</a:t>
            </a:r>
            <a:br>
              <a:rPr lang="en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900">
                <a:solidFill>
                  <a:srgbClr val="000000"/>
                </a:solidFill>
              </a:rPr>
              <a:t>LevelDB, RocksDB, Cassandra and HBase are examples that use LSM-Trees.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600" y="1589425"/>
            <a:ext cx="7010400" cy="345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7"/>
          <p:cNvSpPr txBox="1"/>
          <p:nvPr>
            <p:ph type="title"/>
          </p:nvPr>
        </p:nvSpPr>
        <p:spPr>
          <a:xfrm>
            <a:off x="3094475" y="42775"/>
            <a:ext cx="59379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LSM-Trees - Log Sort Merge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SSTables - Sorted String Tables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3595225" y="42775"/>
            <a:ext cx="5437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B-Trees Index</a:t>
            </a:r>
            <a:endParaRPr/>
          </a:p>
        </p:txBody>
      </p:sp>
      <p:sp>
        <p:nvSpPr>
          <p:cNvPr id="334" name="Google Shape;334;p48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8"/>
          <p:cNvSpPr txBox="1"/>
          <p:nvPr>
            <p:ph idx="1" type="body"/>
          </p:nvPr>
        </p:nvSpPr>
        <p:spPr>
          <a:xfrm>
            <a:off x="8800" y="1613100"/>
            <a:ext cx="90237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widely used indexing structure is B-Trees. One place per key!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are the standard implementation in RDBMS and NoSQL stores today.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also keeps key-value sorted by keys which allows quick lookups.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B-Trees are designed and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the hardware as disks are arranged in fixed-size blocks, B-Trees also break down the data into fixed size 4KB blocks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a root node and a branching factor (references to child pages).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level tree with 4KB pages with branching factor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500 can store up to 256TB!! B-Tree is optimized for reads!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ahead log is used for Crash recovery, Latches for concurrency.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Sibling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child node allows for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easier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scanning of sequential keys.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125" y="1649975"/>
            <a:ext cx="7007886" cy="34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>
            <p:ph type="title"/>
          </p:nvPr>
        </p:nvSpPr>
        <p:spPr>
          <a:xfrm>
            <a:off x="3595225" y="42775"/>
            <a:ext cx="5437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B-Trees Index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3595225" y="42775"/>
            <a:ext cx="5437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Index</a:t>
            </a:r>
            <a:endParaRPr/>
          </a:p>
        </p:txBody>
      </p:sp>
      <p:sp>
        <p:nvSpPr>
          <p:cNvPr id="348" name="Google Shape;348;p50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8800" y="1613100"/>
            <a:ext cx="90237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Clustered index - inline storing of row values.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Secondary index - helps with joins.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Covering index - few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included.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Multi-column index - multiple keys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concatenated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Full-text search and fuzzy indexes help with spelling mistakes(edit-distances), grammar,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synonyms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words near each other, linguistics etc.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Memory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stores - VoltDB, MemSQL,Memcached.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4</a:t>
            </a:r>
            <a:endParaRPr sz="5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Source Sans Pro"/>
                <a:ea typeface="Source Sans Pro"/>
                <a:cs typeface="Source Sans Pro"/>
                <a:sym typeface="Source Sans Pro"/>
              </a:rPr>
              <a:t>Agile Code Evolution &amp; Data Encoding</a:t>
            </a:r>
            <a:endParaRPr sz="8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 in a data-intensive app: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Databases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source of truth for any consumer. E.g. Oracle/MySQL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Cache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temporarily storing an expensive operation to speed up reads. E.g. Memcache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Full-text Index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quickly searching data by keyword or filter.e.g. Apache Lucene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Message queues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messaging passing between process. E.g. Apache Kafka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Stream processing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E.g. Apache Samza, Apache Spark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Batch processing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crunching large amount of data. E.g. Apache Spark/Hadoop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Application code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which acts as the connective tissue between the above components.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2"/>
          <p:cNvSpPr txBox="1"/>
          <p:nvPr>
            <p:ph idx="4294967295" type="ctrTitle"/>
          </p:nvPr>
        </p:nvSpPr>
        <p:spPr>
          <a:xfrm>
            <a:off x="0" y="1741800"/>
            <a:ext cx="2694300" cy="13446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Rolling upgrade</a:t>
            </a:r>
            <a:endParaRPr sz="3700"/>
          </a:p>
        </p:txBody>
      </p:sp>
      <p:pic>
        <p:nvPicPr>
          <p:cNvPr id="362" name="Google Shape;362;p52"/>
          <p:cNvPicPr preferRelativeResize="0"/>
          <p:nvPr/>
        </p:nvPicPr>
        <p:blipFill rotWithShape="1">
          <a:blip r:embed="rId3">
            <a:alphaModFix/>
          </a:blip>
          <a:srcRect b="0" l="0" r="47423" t="0"/>
          <a:stretch/>
        </p:blipFill>
        <p:spPr>
          <a:xfrm>
            <a:off x="3487875" y="575"/>
            <a:ext cx="3885875" cy="48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3"/>
          <p:cNvSpPr txBox="1"/>
          <p:nvPr>
            <p:ph idx="4294967295" type="ctrTitle"/>
          </p:nvPr>
        </p:nvSpPr>
        <p:spPr>
          <a:xfrm>
            <a:off x="0" y="1741800"/>
            <a:ext cx="3487800" cy="13446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Code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Compatibility</a:t>
            </a:r>
            <a:endParaRPr sz="3700"/>
          </a:p>
        </p:txBody>
      </p:sp>
      <p:sp>
        <p:nvSpPr>
          <p:cNvPr id="369" name="Google Shape;369;p53"/>
          <p:cNvSpPr txBox="1"/>
          <p:nvPr>
            <p:ph idx="1" type="body"/>
          </p:nvPr>
        </p:nvSpPr>
        <p:spPr>
          <a:xfrm>
            <a:off x="250900" y="3596275"/>
            <a:ext cx="8781600" cy="14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 Compatibility: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Newer code can read data that was written by older code for old and new clients.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 Compatibility: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Older code can read data that was written by newer code for new and old clients.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200" y="152400"/>
            <a:ext cx="4807650" cy="32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>
            <p:ph idx="1" type="body"/>
          </p:nvPr>
        </p:nvSpPr>
        <p:spPr>
          <a:xfrm>
            <a:off x="8800" y="1613100"/>
            <a:ext cx="90237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Encoding 	== Serialization 	 	== Marshalling.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Decoding 	== Deserialization 	== Unmarshalling.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specification formats - java.io.Serializable.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based - JSON, CSV, XML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 encoding - varying parse and size performance.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Json - 81 bytes, Binary JSON - 66 bytes, Thrift Binary - 59 bytes, Thrift Compat - 34 bytes, Protocol Buffer - 33 bytes, Avro - 32 bytes.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4"/>
          <p:cNvSpPr txBox="1"/>
          <p:nvPr>
            <p:ph type="title"/>
          </p:nvPr>
        </p:nvSpPr>
        <p:spPr>
          <a:xfrm>
            <a:off x="3595225" y="42775"/>
            <a:ext cx="5437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Encoding/Decoding</a:t>
            </a:r>
            <a:br>
              <a:rPr lang="en"/>
            </a:b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{ “username” : “kunalc”,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  “favoriteNumber”: 1111,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 “Interests”: [“kayaking”, “daydreaming”]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}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4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>
            <p:ph idx="1" type="body"/>
          </p:nvPr>
        </p:nvSpPr>
        <p:spPr>
          <a:xfrm>
            <a:off x="8800" y="1613100"/>
            <a:ext cx="90237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 data structure</a:t>
            </a:r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{ “username” : “kunalc”,</a:t>
            </a:r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“favoriteNumber”: 1111,</a:t>
            </a:r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“Interests”: [“kayaking”, “daydreaming”]</a:t>
            </a:r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a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external service over the network - Rest.li(json/http), SOAP/WSDL, RPC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an async server via message passing - one way communication/kakfa/rabbotmq/activeMQ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5"/>
          <p:cNvSpPr txBox="1"/>
          <p:nvPr>
            <p:ph type="title"/>
          </p:nvPr>
        </p:nvSpPr>
        <p:spPr>
          <a:xfrm>
            <a:off x="3595225" y="42775"/>
            <a:ext cx="5437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transfer use cases</a:t>
            </a:r>
            <a:endParaRPr/>
          </a:p>
        </p:txBody>
      </p:sp>
      <p:sp>
        <p:nvSpPr>
          <p:cNvPr id="384" name="Google Shape;384;p55"/>
          <p:cNvSpPr txBox="1"/>
          <p:nvPr/>
        </p:nvSpPr>
        <p:spPr>
          <a:xfrm>
            <a:off x="8800" y="575"/>
            <a:ext cx="2402700" cy="13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</a:t>
            </a: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endParaRPr sz="5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Source Sans Pro"/>
                <a:ea typeface="Source Sans Pro"/>
                <a:cs typeface="Source Sans Pro"/>
                <a:sym typeface="Source Sans Pro"/>
              </a:rPr>
              <a:t>REPLICATION</a:t>
            </a:r>
            <a:endParaRPr sz="7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90" name="Google Shape;3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82196" cy="483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</a:t>
            </a: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  <a:endParaRPr sz="5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Source Sans Pro"/>
                <a:ea typeface="Source Sans Pro"/>
                <a:cs typeface="Source Sans Pro"/>
                <a:sym typeface="Source Sans Pro"/>
              </a:rPr>
              <a:t>PARTITIONING</a:t>
            </a:r>
            <a:endParaRPr sz="7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00" y="0"/>
            <a:ext cx="77385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</a:t>
            </a: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5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Source Sans Pro"/>
                <a:ea typeface="Source Sans Pro"/>
                <a:cs typeface="Source Sans Pro"/>
                <a:sym typeface="Source Sans Pro"/>
              </a:rPr>
              <a:t>TRANSACTIONS</a:t>
            </a:r>
            <a:endParaRPr sz="6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2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246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Role of an application developer is to design the data system for </a:t>
            </a:r>
            <a:r>
              <a:rPr b="1" lang="en" sz="3000">
                <a:solidFill>
                  <a:srgbClr val="000000"/>
                </a:solidFill>
              </a:rPr>
              <a:t>reliability</a:t>
            </a:r>
            <a:r>
              <a:rPr lang="en" sz="3000">
                <a:solidFill>
                  <a:srgbClr val="000000"/>
                </a:solidFill>
              </a:rPr>
              <a:t>, </a:t>
            </a:r>
            <a:r>
              <a:rPr b="1" lang="en" sz="3000">
                <a:solidFill>
                  <a:srgbClr val="000000"/>
                </a:solidFill>
              </a:rPr>
              <a:t>scalability</a:t>
            </a:r>
            <a:r>
              <a:rPr lang="en" sz="3000">
                <a:solidFill>
                  <a:srgbClr val="000000"/>
                </a:solidFill>
              </a:rPr>
              <a:t> and </a:t>
            </a:r>
            <a:r>
              <a:rPr b="1" lang="en" sz="3000">
                <a:solidFill>
                  <a:srgbClr val="000000"/>
                </a:solidFill>
              </a:rPr>
              <a:t>maintainability</a:t>
            </a:r>
            <a:r>
              <a:rPr lang="en" sz="3000">
                <a:solidFill>
                  <a:srgbClr val="000000"/>
                </a:solidFill>
              </a:rPr>
              <a:t>.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</a:t>
            </a: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5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ource Sans Pro"/>
                <a:ea typeface="Source Sans Pro"/>
                <a:cs typeface="Source Sans Pro"/>
                <a:sym typeface="Source Sans Pro"/>
              </a:rPr>
              <a:t>Troubles with Distributed System</a:t>
            </a:r>
            <a:endParaRPr sz="5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3" name="Google Shape;4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057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</a:t>
            </a: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9</a:t>
            </a:r>
            <a:endParaRPr sz="5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ource Sans Pro"/>
                <a:ea typeface="Source Sans Pro"/>
                <a:cs typeface="Source Sans Pro"/>
                <a:sym typeface="Source Sans Pro"/>
              </a:rPr>
              <a:t>CONSISTENCY&amp; CONSENSUS</a:t>
            </a:r>
            <a:endParaRPr sz="5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4" name="Google Shape;43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09338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</a:t>
            </a: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endParaRPr sz="5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ource Sans Pro"/>
                <a:ea typeface="Source Sans Pro"/>
                <a:cs typeface="Source Sans Pro"/>
                <a:sym typeface="Source Sans Pro"/>
              </a:rPr>
              <a:t>BATCH</a:t>
            </a:r>
            <a:endParaRPr sz="5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ource Sans Pro"/>
                <a:ea typeface="Source Sans Pro"/>
                <a:cs typeface="Source Sans Pro"/>
                <a:sym typeface="Source Sans Pro"/>
              </a:rPr>
              <a:t>PROCESSING</a:t>
            </a:r>
            <a:endParaRPr sz="5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5" name="Google Shape;4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53113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</a:t>
            </a: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  <a:endParaRPr sz="5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ource Sans Pro"/>
                <a:ea typeface="Source Sans Pro"/>
                <a:cs typeface="Source Sans Pro"/>
                <a:sym typeface="Source Sans Pro"/>
              </a:rPr>
              <a:t>STREAM</a:t>
            </a:r>
            <a:endParaRPr sz="5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ource Sans Pro"/>
                <a:ea typeface="Source Sans Pro"/>
                <a:cs typeface="Source Sans Pro"/>
                <a:sym typeface="Source Sans Pro"/>
              </a:rPr>
              <a:t>PROCESSING</a:t>
            </a:r>
            <a:endParaRPr sz="5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56" name="Google Shape;4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1753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CHAPTER </a:t>
            </a: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5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ource Sans Pro"/>
                <a:ea typeface="Source Sans Pro"/>
                <a:cs typeface="Source Sans Pro"/>
                <a:sym typeface="Source Sans Pro"/>
              </a:rPr>
              <a:t>FUTURE of DATA SYSTEMS</a:t>
            </a:r>
            <a:endParaRPr sz="5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7" name="Google Shape;4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" y="0"/>
            <a:ext cx="479517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40533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unauthorized access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Chaos testing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Full machine failures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Bugs - Automating tests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Staging/testing environment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Quickly roll-back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3"/>
          <p:cNvSpPr txBox="1"/>
          <p:nvPr>
            <p:ph idx="4294967295" type="ctrTitle"/>
          </p:nvPr>
        </p:nvSpPr>
        <p:spPr>
          <a:xfrm>
            <a:off x="4803975" y="50425"/>
            <a:ext cx="4340100" cy="39660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r>
              <a:rPr lang="en" sz="7800">
                <a:latin typeface="Source Sans Pro"/>
                <a:ea typeface="Source Sans Pro"/>
                <a:cs typeface="Source Sans Pro"/>
                <a:sym typeface="Source Sans Pro"/>
              </a:rPr>
              <a:t> to</a:t>
            </a: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800">
                <a:latin typeface="Source Sans Pro"/>
                <a:ea typeface="Source Sans Pro"/>
                <a:cs typeface="Source Sans Pro"/>
                <a:sym typeface="Source Sans Pro"/>
              </a:rPr>
              <a:t>CDN</a:t>
            </a:r>
            <a:endParaRPr sz="1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2" name="Google Shape;4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99175" cy="276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Handle higher traffic volume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Traffic load with peak #of reads,writes and simultaneous users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Capacity planning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Response time vs throughput.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End user response time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90th,95th Percentile SLO/A service level objectives/agreements.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scaling up (more powerful machine)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scaling out (distributed many smaller machines).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Maintainability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 new people to work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productivity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Operable: Configurable and testable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Simple: easy to understand and ramp up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Evolveable: easy to change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There is no one magic solution that works for all data-intensive application use cases. </a:t>
            </a:r>
            <a:r>
              <a:rPr b="1" lang="en" sz="3000">
                <a:solidFill>
                  <a:srgbClr val="000000"/>
                </a:solidFill>
              </a:rPr>
              <a:t>Your solution will be custom</a:t>
            </a:r>
            <a:r>
              <a:rPr lang="en" sz="3000">
                <a:solidFill>
                  <a:srgbClr val="000000"/>
                </a:solidFill>
              </a:rPr>
              <a:t> to your needs, as long as you have a good idea of the above three pillars of Reliability, Scalability and Maintainability you will build the right system.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